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2" r:id="rId1"/>
  </p:sldMasterIdLst>
  <p:notesMasterIdLst>
    <p:notesMasterId r:id="rId18"/>
  </p:notesMasterIdLst>
  <p:sldIdLst>
    <p:sldId id="256" r:id="rId2"/>
    <p:sldId id="286" r:id="rId3"/>
    <p:sldId id="299" r:id="rId4"/>
    <p:sldId id="257" r:id="rId5"/>
    <p:sldId id="300" r:id="rId6"/>
    <p:sldId id="301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7"/>
    <p:restoredTop sz="94695"/>
  </p:normalViewPr>
  <p:slideViewPr>
    <p:cSldViewPr snapToGrid="0" snapToObjects="1">
      <p:cViewPr>
        <p:scale>
          <a:sx n="80" d="100"/>
          <a:sy n="80" d="100"/>
        </p:scale>
        <p:origin x="144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35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yler flaagan" userId="07bad07a9dbdac54" providerId="Windows Live" clId="Web-{7C2CC125-2E8D-40BE-9517-9934C2475D9F}"/>
    <pc:docChg chg="addSld modSld">
      <pc:chgData name="tyler flaagan" userId="07bad07a9dbdac54" providerId="Windows Live" clId="Web-{7C2CC125-2E8D-40BE-9517-9934C2475D9F}" dt="2018-05-20T20:02:15.706" v="207" actId="20577"/>
      <pc:docMkLst>
        <pc:docMk/>
      </pc:docMkLst>
      <pc:sldChg chg="modSp">
        <pc:chgData name="tyler flaagan" userId="07bad07a9dbdac54" providerId="Windows Live" clId="Web-{7C2CC125-2E8D-40BE-9517-9934C2475D9F}" dt="2018-05-20T19:31:22.366" v="2" actId="20577"/>
        <pc:sldMkLst>
          <pc:docMk/>
          <pc:sldMk cId="1219898877" sldId="256"/>
        </pc:sldMkLst>
        <pc:spChg chg="mod">
          <ac:chgData name="tyler flaagan" userId="07bad07a9dbdac54" providerId="Windows Live" clId="Web-{7C2CC125-2E8D-40BE-9517-9934C2475D9F}" dt="2018-05-20T19:31:22.366" v="2" actId="20577"/>
          <ac:spMkLst>
            <pc:docMk/>
            <pc:sldMk cId="1219898877" sldId="256"/>
            <ac:spMk id="2" creationId="{00000000-0000-0000-0000-000000000000}"/>
          </ac:spMkLst>
        </pc:spChg>
      </pc:sldChg>
      <pc:sldChg chg="modSp">
        <pc:chgData name="tyler flaagan" userId="07bad07a9dbdac54" providerId="Windows Live" clId="Web-{7C2CC125-2E8D-40BE-9517-9934C2475D9F}" dt="2018-05-20T20:02:15.706" v="206" actId="20577"/>
        <pc:sldMkLst>
          <pc:docMk/>
          <pc:sldMk cId="3630695798" sldId="257"/>
        </pc:sldMkLst>
        <pc:spChg chg="mod">
          <ac:chgData name="tyler flaagan" userId="07bad07a9dbdac54" providerId="Windows Live" clId="Web-{7C2CC125-2E8D-40BE-9517-9934C2475D9F}" dt="2018-05-20T19:31:30.116" v="7" actId="20577"/>
          <ac:spMkLst>
            <pc:docMk/>
            <pc:sldMk cId="3630695798" sldId="257"/>
            <ac:spMk id="2" creationId="{D3B8A512-3641-C24D-A2CF-E2A61EFAF6D4}"/>
          </ac:spMkLst>
        </pc:spChg>
        <pc:spChg chg="mod">
          <ac:chgData name="tyler flaagan" userId="07bad07a9dbdac54" providerId="Windows Live" clId="Web-{7C2CC125-2E8D-40BE-9517-9934C2475D9F}" dt="2018-05-20T20:02:15.706" v="206" actId="20577"/>
          <ac:spMkLst>
            <pc:docMk/>
            <pc:sldMk cId="3630695798" sldId="257"/>
            <ac:spMk id="3" creationId="{88A291CA-E143-EF49-80E8-CDC1211B7B1A}"/>
          </ac:spMkLst>
        </pc:spChg>
      </pc:sldChg>
      <pc:sldChg chg="new">
        <pc:chgData name="tyler flaagan" userId="07bad07a9dbdac54" providerId="Windows Live" clId="Web-{7C2CC125-2E8D-40BE-9517-9934C2475D9F}" dt="2018-05-20T19:35:01.674" v="162" actId="20577"/>
        <pc:sldMkLst>
          <pc:docMk/>
          <pc:sldMk cId="2978728145" sldId="258"/>
        </pc:sldMkLst>
      </pc:sldChg>
      <pc:sldChg chg="add replId">
        <pc:chgData name="tyler flaagan" userId="07bad07a9dbdac54" providerId="Windows Live" clId="Web-{7C2CC125-2E8D-40BE-9517-9934C2475D9F}" dt="2018-05-20T19:35:04.424" v="163" actId="20577"/>
        <pc:sldMkLst>
          <pc:docMk/>
          <pc:sldMk cId="1514844355" sldId="259"/>
        </pc:sldMkLst>
      </pc:sldChg>
      <pc:sldChg chg="add replId">
        <pc:chgData name="tyler flaagan" userId="07bad07a9dbdac54" providerId="Windows Live" clId="Web-{7C2CC125-2E8D-40BE-9517-9934C2475D9F}" dt="2018-05-20T19:35:06.627" v="164" actId="20577"/>
        <pc:sldMkLst>
          <pc:docMk/>
          <pc:sldMk cId="2778325303" sldId="260"/>
        </pc:sldMkLst>
      </pc:sldChg>
      <pc:sldChg chg="add replId">
        <pc:chgData name="tyler flaagan" userId="07bad07a9dbdac54" providerId="Windows Live" clId="Web-{7C2CC125-2E8D-40BE-9517-9934C2475D9F}" dt="2018-05-20T19:35:08.580" v="165" actId="20577"/>
        <pc:sldMkLst>
          <pc:docMk/>
          <pc:sldMk cId="948225590" sldId="261"/>
        </pc:sldMkLst>
      </pc:sldChg>
      <pc:sldChg chg="add replId">
        <pc:chgData name="tyler flaagan" userId="07bad07a9dbdac54" providerId="Windows Live" clId="Web-{7C2CC125-2E8D-40BE-9517-9934C2475D9F}" dt="2018-05-20T19:35:12.299" v="166" actId="20577"/>
        <pc:sldMkLst>
          <pc:docMk/>
          <pc:sldMk cId="1328721320" sldId="262"/>
        </pc:sldMkLst>
      </pc:sldChg>
      <pc:sldChg chg="add replId">
        <pc:chgData name="tyler flaagan" userId="07bad07a9dbdac54" providerId="Windows Live" clId="Web-{7C2CC125-2E8D-40BE-9517-9934C2475D9F}" dt="2018-05-20T19:35:14.627" v="167" actId="20577"/>
        <pc:sldMkLst>
          <pc:docMk/>
          <pc:sldMk cId="3687080826" sldId="263"/>
        </pc:sldMkLst>
      </pc:sldChg>
      <pc:sldChg chg="add replId">
        <pc:chgData name="tyler flaagan" userId="07bad07a9dbdac54" providerId="Windows Live" clId="Web-{7C2CC125-2E8D-40BE-9517-9934C2475D9F}" dt="2018-05-20T19:35:16.268" v="168" actId="20577"/>
        <pc:sldMkLst>
          <pc:docMk/>
          <pc:sldMk cId="2099313059" sldId="264"/>
        </pc:sldMkLst>
      </pc:sldChg>
      <pc:sldChg chg="add replId">
        <pc:chgData name="tyler flaagan" userId="07bad07a9dbdac54" providerId="Windows Live" clId="Web-{7C2CC125-2E8D-40BE-9517-9934C2475D9F}" dt="2018-05-20T19:35:18.065" v="169" actId="20577"/>
        <pc:sldMkLst>
          <pc:docMk/>
          <pc:sldMk cId="2044237348" sldId="265"/>
        </pc:sldMkLst>
      </pc:sldChg>
      <pc:sldChg chg="add replId">
        <pc:chgData name="tyler flaagan" userId="07bad07a9dbdac54" providerId="Windows Live" clId="Web-{7C2CC125-2E8D-40BE-9517-9934C2475D9F}" dt="2018-05-20T19:35:19.674" v="170" actId="20577"/>
        <pc:sldMkLst>
          <pc:docMk/>
          <pc:sldMk cId="3623541349" sldId="266"/>
        </pc:sldMkLst>
      </pc:sldChg>
      <pc:sldChg chg="add replId">
        <pc:chgData name="tyler flaagan" userId="07bad07a9dbdac54" providerId="Windows Live" clId="Web-{7C2CC125-2E8D-40BE-9517-9934C2475D9F}" dt="2018-05-20T19:35:20.862" v="171" actId="20577"/>
        <pc:sldMkLst>
          <pc:docMk/>
          <pc:sldMk cId="1725804819" sldId="267"/>
        </pc:sldMkLst>
      </pc:sldChg>
      <pc:sldChg chg="add replId">
        <pc:chgData name="tyler flaagan" userId="07bad07a9dbdac54" providerId="Windows Live" clId="Web-{7C2CC125-2E8D-40BE-9517-9934C2475D9F}" dt="2018-05-20T19:35:22.237" v="172" actId="20577"/>
        <pc:sldMkLst>
          <pc:docMk/>
          <pc:sldMk cId="2974025909" sldId="268"/>
        </pc:sldMkLst>
      </pc:sldChg>
      <pc:sldChg chg="add replId">
        <pc:chgData name="tyler flaagan" userId="07bad07a9dbdac54" providerId="Windows Live" clId="Web-{7C2CC125-2E8D-40BE-9517-9934C2475D9F}" dt="2018-05-20T19:35:23.253" v="173" actId="20577"/>
        <pc:sldMkLst>
          <pc:docMk/>
          <pc:sldMk cId="1512158722" sldId="269"/>
        </pc:sldMkLst>
      </pc:sldChg>
      <pc:sldChg chg="add replId">
        <pc:chgData name="tyler flaagan" userId="07bad07a9dbdac54" providerId="Windows Live" clId="Web-{7C2CC125-2E8D-40BE-9517-9934C2475D9F}" dt="2018-05-20T19:35:24.393" v="174" actId="20577"/>
        <pc:sldMkLst>
          <pc:docMk/>
          <pc:sldMk cId="1986679454" sldId="270"/>
        </pc:sldMkLst>
      </pc:sldChg>
      <pc:sldChg chg="add replId">
        <pc:chgData name="tyler flaagan" userId="07bad07a9dbdac54" providerId="Windows Live" clId="Web-{7C2CC125-2E8D-40BE-9517-9934C2475D9F}" dt="2018-05-20T19:35:25.612" v="175" actId="20577"/>
        <pc:sldMkLst>
          <pc:docMk/>
          <pc:sldMk cId="2626583294" sldId="271"/>
        </pc:sldMkLst>
      </pc:sldChg>
      <pc:sldChg chg="add replId">
        <pc:chgData name="tyler flaagan" userId="07bad07a9dbdac54" providerId="Windows Live" clId="Web-{7C2CC125-2E8D-40BE-9517-9934C2475D9F}" dt="2018-05-20T19:35:26.784" v="176" actId="20577"/>
        <pc:sldMkLst>
          <pc:docMk/>
          <pc:sldMk cId="3410033765" sldId="272"/>
        </pc:sldMkLst>
      </pc:sldChg>
      <pc:sldChg chg="add replId">
        <pc:chgData name="tyler flaagan" userId="07bad07a9dbdac54" providerId="Windows Live" clId="Web-{7C2CC125-2E8D-40BE-9517-9934C2475D9F}" dt="2018-05-20T19:35:28.159" v="177" actId="20577"/>
        <pc:sldMkLst>
          <pc:docMk/>
          <pc:sldMk cId="559663903" sldId="273"/>
        </pc:sldMkLst>
      </pc:sldChg>
      <pc:sldChg chg="add replId">
        <pc:chgData name="tyler flaagan" userId="07bad07a9dbdac54" providerId="Windows Live" clId="Web-{7C2CC125-2E8D-40BE-9517-9934C2475D9F}" dt="2018-05-20T19:35:29.425" v="178" actId="20577"/>
        <pc:sldMkLst>
          <pc:docMk/>
          <pc:sldMk cId="1606533827" sldId="274"/>
        </pc:sldMkLst>
      </pc:sldChg>
      <pc:sldChg chg="add replId">
        <pc:chgData name="tyler flaagan" userId="07bad07a9dbdac54" providerId="Windows Live" clId="Web-{7C2CC125-2E8D-40BE-9517-9934C2475D9F}" dt="2018-05-20T19:35:30.768" v="179" actId="20577"/>
        <pc:sldMkLst>
          <pc:docMk/>
          <pc:sldMk cId="4091374146" sldId="275"/>
        </pc:sldMkLst>
      </pc:sldChg>
      <pc:sldChg chg="add replId">
        <pc:chgData name="tyler flaagan" userId="07bad07a9dbdac54" providerId="Windows Live" clId="Web-{7C2CC125-2E8D-40BE-9517-9934C2475D9F}" dt="2018-05-20T19:35:32.018" v="180" actId="20577"/>
        <pc:sldMkLst>
          <pc:docMk/>
          <pc:sldMk cId="3099976295" sldId="276"/>
        </pc:sldMkLst>
      </pc:sldChg>
      <pc:sldChg chg="add replId">
        <pc:chgData name="tyler flaagan" userId="07bad07a9dbdac54" providerId="Windows Live" clId="Web-{7C2CC125-2E8D-40BE-9517-9934C2475D9F}" dt="2018-05-20T19:35:33.268" v="181" actId="20577"/>
        <pc:sldMkLst>
          <pc:docMk/>
          <pc:sldMk cId="444117585" sldId="277"/>
        </pc:sldMkLst>
      </pc:sldChg>
      <pc:sldChg chg="add replId">
        <pc:chgData name="tyler flaagan" userId="07bad07a9dbdac54" providerId="Windows Live" clId="Web-{7C2CC125-2E8D-40BE-9517-9934C2475D9F}" dt="2018-05-20T19:35:34.565" v="182" actId="20577"/>
        <pc:sldMkLst>
          <pc:docMk/>
          <pc:sldMk cId="2837000326" sldId="278"/>
        </pc:sldMkLst>
      </pc:sldChg>
      <pc:sldChg chg="add replId">
        <pc:chgData name="tyler flaagan" userId="07bad07a9dbdac54" providerId="Windows Live" clId="Web-{7C2CC125-2E8D-40BE-9517-9934C2475D9F}" dt="2018-05-20T19:35:35.815" v="183" actId="20577"/>
        <pc:sldMkLst>
          <pc:docMk/>
          <pc:sldMk cId="52489040" sldId="279"/>
        </pc:sldMkLst>
      </pc:sldChg>
      <pc:sldChg chg="add replId">
        <pc:chgData name="tyler flaagan" userId="07bad07a9dbdac54" providerId="Windows Live" clId="Web-{7C2CC125-2E8D-40BE-9517-9934C2475D9F}" dt="2018-05-20T19:35:36.956" v="184" actId="20577"/>
        <pc:sldMkLst>
          <pc:docMk/>
          <pc:sldMk cId="2197175761" sldId="280"/>
        </pc:sldMkLst>
      </pc:sldChg>
      <pc:sldChg chg="add replId">
        <pc:chgData name="tyler flaagan" userId="07bad07a9dbdac54" providerId="Windows Live" clId="Web-{7C2CC125-2E8D-40BE-9517-9934C2475D9F}" dt="2018-05-20T19:35:38.581" v="185" actId="20577"/>
        <pc:sldMkLst>
          <pc:docMk/>
          <pc:sldMk cId="2862948228" sldId="281"/>
        </pc:sldMkLst>
      </pc:sldChg>
      <pc:sldChg chg="add replId">
        <pc:chgData name="tyler flaagan" userId="07bad07a9dbdac54" providerId="Windows Live" clId="Web-{7C2CC125-2E8D-40BE-9517-9934C2475D9F}" dt="2018-05-20T19:35:39.893" v="186" actId="20577"/>
        <pc:sldMkLst>
          <pc:docMk/>
          <pc:sldMk cId="507158260" sldId="282"/>
        </pc:sldMkLst>
      </pc:sldChg>
      <pc:sldChg chg="add replId">
        <pc:chgData name="tyler flaagan" userId="07bad07a9dbdac54" providerId="Windows Live" clId="Web-{7C2CC125-2E8D-40BE-9517-9934C2475D9F}" dt="2018-05-20T19:35:41.237" v="187" actId="20577"/>
        <pc:sldMkLst>
          <pc:docMk/>
          <pc:sldMk cId="784291059" sldId="283"/>
        </pc:sldMkLst>
      </pc:sldChg>
      <pc:sldChg chg="add replId">
        <pc:chgData name="tyler flaagan" userId="07bad07a9dbdac54" providerId="Windows Live" clId="Web-{7C2CC125-2E8D-40BE-9517-9934C2475D9F}" dt="2018-05-20T19:35:42.378" v="188" actId="20577"/>
        <pc:sldMkLst>
          <pc:docMk/>
          <pc:sldMk cId="2851297396" sldId="284"/>
        </pc:sldMkLst>
      </pc:sldChg>
      <pc:sldChg chg="add replId">
        <pc:chgData name="tyler flaagan" userId="07bad07a9dbdac54" providerId="Windows Live" clId="Web-{7C2CC125-2E8D-40BE-9517-9934C2475D9F}" dt="2018-05-20T19:35:43.675" v="189" actId="20577"/>
        <pc:sldMkLst>
          <pc:docMk/>
          <pc:sldMk cId="1812421286" sldId="2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185E1-C45F-C543-893E-48E276FF3E75}" type="datetimeFigureOut">
              <a:rPr lang="en-US" smtClean="0"/>
              <a:t>5/28/18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8B87E-4C85-4C4A-ADC1-6C40DBC3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8B87E-4C85-4C4A-ADC1-6C40DBC3FA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40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All of the different vectors should be considered when preparing </a:t>
            </a:r>
          </a:p>
          <a:p>
            <a:r>
              <a:rPr lang="en-US" dirty="0">
                <a:solidFill>
                  <a:srgbClr val="000000"/>
                </a:solidFill>
              </a:rPr>
              <a:t>	And from before remember</a:t>
            </a:r>
            <a:r>
              <a:rPr lang="en-US" baseline="0" dirty="0">
                <a:solidFill>
                  <a:srgbClr val="000000"/>
                </a:solidFill>
              </a:rPr>
              <a:t> that preparation is key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8B87E-4C85-4C4A-ADC1-6C40DBC3FA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74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8B87E-4C85-4C4A-ADC1-6C40DBC3FA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5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ADAD68F-459C-C645-9FCF-A6D0A2E3A8CA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416C-FE96-5746-8F70-2F3D9BCB54D4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E6528-5F09-2347-91EC-D697FF9F594C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19FA4-96CE-7E46-880C-9434F822D9FC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7A658-5F5A-2A43-8706-3C628225AF93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D3D98-EF38-D445-9ADA-9B263986DE01}" type="datetime1">
              <a:rPr lang="en-US" smtClean="0"/>
              <a:t>5/28/18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38B97-86F7-6146-A0CC-CDD7A77122BE}" type="datetime1">
              <a:rPr lang="en-US" smtClean="0"/>
              <a:t>5/28/18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726F5-4C33-7C44-A036-D4232F65710C}" type="datetime1">
              <a:rPr lang="en-US" smtClean="0"/>
              <a:t>5/28/18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1521D-F7C0-C847-9693-62594C267001}" type="datetime1">
              <a:rPr lang="en-US" smtClean="0"/>
              <a:t>5/28/18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2DF4-169C-0744-BB30-B884E7E55F54}" type="datetime1">
              <a:rPr lang="en-US" smtClean="0"/>
              <a:t>5/28/18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B1431-8628-AE43-850F-9B5BE82D1609}" type="datetime1">
              <a:rPr lang="en-US" smtClean="0"/>
              <a:t>5/28/18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9042098-B9DB-484E-9F5A-44CB11867B24}" type="datetime1">
              <a:rPr lang="en-US" smtClean="0"/>
              <a:t>5/28/18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9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ttack.mitre.org/wiki/Main_Pag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lockheedmartin.com/us/what-we-do/aerospace-defense/cyber/cyber-kill-chain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Attacker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Incident Response</a:t>
            </a:r>
          </a:p>
        </p:txBody>
      </p:sp>
    </p:spTree>
    <p:extLst>
      <p:ext uri="{BB962C8B-B14F-4D97-AF65-F5344CB8AC3E}">
        <p14:creationId xmlns:p14="http://schemas.microsoft.com/office/powerpoint/2010/main" val="1219898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CC684-B33F-1D4D-83C1-80F0F80C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Microsoft’s Global Incident Response and Recovery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72270-38DA-3C42-8225-B9E312157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342492-2E04-3745-8D21-A71326D62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1D3E1-0FCB-7644-BBC3-27B8409F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547CA3-268C-BD49-A7E2-5E52B1BD7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633" y="1691322"/>
            <a:ext cx="9249188" cy="48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10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3AE35-AAA3-7A44-832A-B0275BC0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524B7-198D-534A-9C90-DE163CE8F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5712737"/>
            <a:ext cx="8595360" cy="467400"/>
          </a:xfrm>
        </p:spPr>
        <p:txBody>
          <a:bodyPr/>
          <a:lstStyle/>
          <a:p>
            <a:r>
              <a:rPr lang="en-US" dirty="0"/>
              <a:t>We’ll come back to this in a moment…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1B38F-0F75-1D4B-81B7-487914049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6E14A-F749-0945-AAC7-4BF8D715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29CD59-BCDB-D145-8FBE-1670248E1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2843105"/>
            <a:ext cx="10954512" cy="251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12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F6C49-2BD6-E44C-A187-0F5FB1F7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BF930-FB89-BE43-B96D-5A0A1CADD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Adversary is gathering information about your network</a:t>
            </a:r>
          </a:p>
          <a:p>
            <a:r>
              <a:rPr lang="en-US" dirty="0"/>
              <a:t>Passive Recon</a:t>
            </a:r>
          </a:p>
          <a:p>
            <a:pPr lvl="1"/>
            <a:r>
              <a:rPr lang="en-US" dirty="0"/>
              <a:t>Never touching the customer</a:t>
            </a:r>
          </a:p>
          <a:p>
            <a:pPr lvl="1"/>
            <a:r>
              <a:rPr lang="en-US" dirty="0"/>
              <a:t>Customer should have no idea you’re gathering info on them</a:t>
            </a:r>
          </a:p>
          <a:p>
            <a:r>
              <a:rPr lang="en-US" dirty="0"/>
              <a:t>Active Recon</a:t>
            </a:r>
          </a:p>
          <a:p>
            <a:pPr lvl="1"/>
            <a:r>
              <a:rPr lang="en-US" dirty="0"/>
              <a:t>Touching the customer/equipment</a:t>
            </a:r>
          </a:p>
          <a:p>
            <a:pPr lvl="1"/>
            <a:r>
              <a:rPr lang="en-US" dirty="0"/>
              <a:t>Customer could (should) know you’re gathering info on them.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Enumeration</a:t>
            </a:r>
          </a:p>
          <a:p>
            <a:pPr lvl="1"/>
            <a:r>
              <a:rPr lang="en-US" dirty="0"/>
              <a:t>Scans!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CFF0E-7B01-C747-8901-7F7FC51FC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DAA33A-7BA9-764D-A1FB-35B00D23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764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03388-DC37-974A-839A-2CBA8C5E8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Modeling/Vulnerability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2DECA-E0C8-A54C-BCFA-EB8886CE6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Adversary is mapping vulnerabilities to exploits</a:t>
            </a:r>
          </a:p>
          <a:p>
            <a:endParaRPr lang="en-US" dirty="0"/>
          </a:p>
          <a:p>
            <a:r>
              <a:rPr lang="en-US" dirty="0"/>
              <a:t>This is really done on their side</a:t>
            </a:r>
          </a:p>
          <a:p>
            <a:r>
              <a:rPr lang="en-US" dirty="0"/>
              <a:t>Nothing that you’re going to see in your systems</a:t>
            </a:r>
          </a:p>
          <a:p>
            <a:endParaRPr lang="en-US" dirty="0"/>
          </a:p>
          <a:p>
            <a:r>
              <a:rPr lang="en-US" dirty="0"/>
              <a:t>…Except maybe determining vulnerable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A26931-0278-3F4D-A318-D6044AA0B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82B77-4C9E-C846-8D12-C41008845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16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44F50-D96D-A744-AE9E-97C7A64D9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43BCA-ACC5-1D42-9906-C090DE142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Exploits traversing the network or hitting the border</a:t>
            </a:r>
          </a:p>
          <a:p>
            <a:r>
              <a:rPr lang="en-US" dirty="0"/>
              <a:t>Sometimes easy to see them</a:t>
            </a:r>
          </a:p>
          <a:p>
            <a:pPr lvl="1"/>
            <a:r>
              <a:rPr lang="en-US" dirty="0"/>
              <a:t>IDS’s may catch them</a:t>
            </a:r>
          </a:p>
          <a:p>
            <a:pPr lvl="1"/>
            <a:r>
              <a:rPr lang="en-US" dirty="0"/>
              <a:t>Signatures</a:t>
            </a:r>
          </a:p>
          <a:p>
            <a:pPr lvl="1"/>
            <a:r>
              <a:rPr lang="en-US" dirty="0"/>
              <a:t>Anomalies</a:t>
            </a:r>
          </a:p>
          <a:p>
            <a:r>
              <a:rPr lang="en-US" dirty="0"/>
              <a:t>Newer exploits or custom exploits may not get caught</a:t>
            </a:r>
          </a:p>
          <a:p>
            <a:pPr lvl="1"/>
            <a:r>
              <a:rPr lang="en-US" dirty="0"/>
              <a:t>No signatures for them</a:t>
            </a:r>
          </a:p>
          <a:p>
            <a:r>
              <a:rPr lang="en-US" dirty="0"/>
              <a:t>Some exploits just take advantage of poor configuration</a:t>
            </a:r>
          </a:p>
          <a:p>
            <a:pPr lvl="1"/>
            <a:r>
              <a:rPr lang="en-US" dirty="0"/>
              <a:t>Probably looks like mostly normal or legit traffic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32485-3EEC-A64C-A0B2-CC480F123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94B1D-0DF4-FA4F-AA4E-509CE6F79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311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C26D-270F-DD42-83B9-E4C20415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53D3-78F0-AC41-AD42-C9FC93520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P’s</a:t>
            </a:r>
          </a:p>
          <a:p>
            <a:pPr lvl="1"/>
            <a:r>
              <a:rPr lang="en-US" dirty="0"/>
              <a:t>Privilege Escalation</a:t>
            </a:r>
          </a:p>
          <a:p>
            <a:pPr lvl="1"/>
            <a:r>
              <a:rPr lang="en-US" dirty="0"/>
              <a:t>Pivoting</a:t>
            </a:r>
          </a:p>
          <a:p>
            <a:pPr lvl="1"/>
            <a:r>
              <a:rPr lang="en-US" dirty="0"/>
              <a:t>Persistence</a:t>
            </a:r>
          </a:p>
          <a:p>
            <a:r>
              <a:rPr lang="en-US" dirty="0"/>
              <a:t>Command and Control (C2)</a:t>
            </a:r>
          </a:p>
          <a:p>
            <a:r>
              <a:rPr lang="en-US" dirty="0"/>
              <a:t>Things can become difficult here</a:t>
            </a:r>
          </a:p>
          <a:p>
            <a:pPr lvl="1"/>
            <a:r>
              <a:rPr lang="en-US" dirty="0"/>
              <a:t>Covert Channels</a:t>
            </a:r>
          </a:p>
          <a:p>
            <a:pPr lvl="1"/>
            <a:r>
              <a:rPr lang="en-US" dirty="0"/>
              <a:t>Encryption</a:t>
            </a:r>
          </a:p>
          <a:p>
            <a:r>
              <a:rPr lang="en-US" dirty="0"/>
              <a:t>Who’s connecting to who?</a:t>
            </a:r>
          </a:p>
          <a:p>
            <a:pPr lvl="1"/>
            <a:r>
              <a:rPr lang="en-US" dirty="0"/>
              <a:t>Is it anomalous?</a:t>
            </a:r>
          </a:p>
          <a:p>
            <a:pPr lvl="1"/>
            <a:r>
              <a:rPr lang="en-US" dirty="0"/>
              <a:t>There’s so much of this data on modern networks…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F4C020-ACA8-A740-B188-D615C07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DD1DC-4748-D346-917A-B49084F52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639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MITRE ATT&amp;CK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Adversarial Tactics, Techniques, and Common Knowledge</a:t>
            </a:r>
          </a:p>
          <a:p>
            <a:r>
              <a:rPr lang="en-US" dirty="0"/>
              <a:t>Model for adversarial behaviors</a:t>
            </a:r>
          </a:p>
          <a:p>
            <a:r>
              <a:rPr lang="en-US" dirty="0">
                <a:hlinkClick r:id="rId3"/>
              </a:rPr>
              <a:t>https://attack.mitre.org/wiki/Main_Page</a:t>
            </a:r>
            <a:endParaRPr lang="en-US" dirty="0"/>
          </a:p>
          <a:p>
            <a:r>
              <a:rPr lang="en-US" dirty="0"/>
              <a:t>Categories include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Initial Access</a:t>
            </a:r>
          </a:p>
          <a:p>
            <a:pPr lvl="1"/>
            <a:r>
              <a:rPr lang="en-US" dirty="0"/>
              <a:t>Execution</a:t>
            </a:r>
          </a:p>
          <a:p>
            <a:pPr lvl="1"/>
            <a:r>
              <a:rPr lang="en-US" dirty="0"/>
              <a:t>Persistence</a:t>
            </a:r>
          </a:p>
          <a:p>
            <a:pPr lvl="1"/>
            <a:r>
              <a:rPr lang="en-US" dirty="0"/>
              <a:t>Privilege Escalation</a:t>
            </a:r>
          </a:p>
          <a:p>
            <a:pPr lvl="1"/>
            <a:r>
              <a:rPr lang="en-US" dirty="0"/>
              <a:t>Defense Evasion</a:t>
            </a:r>
          </a:p>
          <a:p>
            <a:pPr lvl="1"/>
            <a:r>
              <a:rPr lang="en-US" dirty="0"/>
              <a:t>Credential Access</a:t>
            </a:r>
          </a:p>
          <a:p>
            <a:pPr lvl="1"/>
            <a:r>
              <a:rPr lang="en-US" dirty="0"/>
              <a:t>Discovery</a:t>
            </a:r>
          </a:p>
          <a:p>
            <a:pPr lvl="1"/>
            <a:r>
              <a:rPr lang="en-US" dirty="0"/>
              <a:t>Lateral Movement</a:t>
            </a:r>
          </a:p>
          <a:p>
            <a:pPr lvl="1"/>
            <a:r>
              <a:rPr lang="en-US" dirty="0"/>
              <a:t>Collection</a:t>
            </a:r>
          </a:p>
          <a:p>
            <a:pPr lvl="1"/>
            <a:r>
              <a:rPr lang="en-US" dirty="0"/>
              <a:t>Exfiltration</a:t>
            </a:r>
          </a:p>
          <a:p>
            <a:pPr lvl="1"/>
            <a:r>
              <a:rPr lang="en-US" dirty="0"/>
              <a:t>Command and Control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08FA5D-D440-D948-A1DF-6611BD4D6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438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DDA26-B952-614E-90DC-50389082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Defense Meets Offense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56209-05CA-0C4B-9E79-CD6A1D35B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find an attacker, you must think like an attacker</a:t>
            </a:r>
          </a:p>
          <a:p>
            <a:pPr lvl="1"/>
            <a:r>
              <a:rPr lang="en-US" dirty="0"/>
              <a:t>What steps do they take?</a:t>
            </a:r>
          </a:p>
          <a:p>
            <a:r>
              <a:rPr lang="en-US" dirty="0"/>
              <a:t>Know how they operate</a:t>
            </a:r>
          </a:p>
          <a:p>
            <a:r>
              <a:rPr lang="en-US" dirty="0"/>
              <a:t>Know their techniques</a:t>
            </a:r>
          </a:p>
          <a:p>
            <a:r>
              <a:rPr lang="en-US" dirty="0"/>
              <a:t>Know their tools</a:t>
            </a:r>
          </a:p>
          <a:p>
            <a:r>
              <a:rPr lang="en-US" dirty="0"/>
              <a:t>Know what they are looking for</a:t>
            </a:r>
          </a:p>
          <a:p>
            <a:r>
              <a:rPr lang="en-US" dirty="0"/>
              <a:t>Essentially, know what they look like</a:t>
            </a:r>
          </a:p>
          <a:p>
            <a:pPr lvl="1"/>
            <a:r>
              <a:rPr lang="en-US" dirty="0"/>
              <a:t>If you know they have a capability for initial compromise with an infected USB drive…</a:t>
            </a:r>
          </a:p>
          <a:p>
            <a:pPr lvl="2"/>
            <a:r>
              <a:rPr lang="en-US" dirty="0"/>
              <a:t>Emails might not be the best place to start looking for evidence of compromise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EE1D2-4468-7247-B90D-AD76791F9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F61DE-2F8B-814A-88EF-AAC4EC8F3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4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1EC1-D53E-F940-985B-7F51B73FE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Threats, vulnerabilities, and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6F08A-F552-9346-9844-D975F31A1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Threat</a:t>
            </a:r>
          </a:p>
          <a:p>
            <a:pPr lvl="1"/>
            <a:r>
              <a:rPr lang="en-US" dirty="0"/>
              <a:t>Attack source or actor that may cause harm</a:t>
            </a:r>
          </a:p>
          <a:p>
            <a:endParaRPr lang="en-US" dirty="0"/>
          </a:p>
          <a:p>
            <a:r>
              <a:rPr lang="en-US" dirty="0"/>
              <a:t>Vulnerability</a:t>
            </a:r>
          </a:p>
          <a:p>
            <a:pPr lvl="1"/>
            <a:r>
              <a:rPr lang="en-US" dirty="0"/>
              <a:t>Weakness in systems or </a:t>
            </a:r>
            <a:r>
              <a:rPr lang="en-US" b="1" dirty="0"/>
              <a:t>processes</a:t>
            </a:r>
          </a:p>
          <a:p>
            <a:endParaRPr lang="en-US" dirty="0"/>
          </a:p>
          <a:p>
            <a:r>
              <a:rPr lang="en-US" dirty="0"/>
              <a:t>Risk</a:t>
            </a:r>
          </a:p>
          <a:p>
            <a:pPr lvl="1"/>
            <a:r>
              <a:rPr lang="en-US" dirty="0"/>
              <a:t>Likelihood and impact of attack based on threats and vulnerabilities </a:t>
            </a:r>
          </a:p>
          <a:p>
            <a:pPr lvl="1"/>
            <a:endParaRPr lang="en-US" dirty="0"/>
          </a:p>
          <a:p>
            <a:r>
              <a:rPr lang="en-US" dirty="0"/>
              <a:t>Threat x Vulnerability </a:t>
            </a:r>
            <a:r>
              <a:rPr lang="en-US"/>
              <a:t>= Risk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18E1E-1D98-7E46-A724-C5E04D0F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C58A4-7AF4-2444-99C4-3C01DCAA5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5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8A512-3641-C24D-A2CF-E2A61EFAF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291CA-E143-EF49-80E8-CDC1211B7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 order to prepare for an incident, we must know what is out there</a:t>
            </a:r>
          </a:p>
          <a:p>
            <a:r>
              <a:rPr lang="en-US" dirty="0"/>
              <a:t>Wide range of malicious</a:t>
            </a:r>
          </a:p>
          <a:p>
            <a:pPr lvl="1"/>
            <a:r>
              <a:rPr lang="en-US" spc="10" dirty="0">
                <a:solidFill>
                  <a:srgbClr val="000000"/>
                </a:solidFill>
              </a:rPr>
              <a:t>Botnets</a:t>
            </a:r>
            <a:endParaRPr lang="en-US" dirty="0">
              <a:solidFill>
                <a:srgbClr val="262626"/>
              </a:solidFill>
            </a:endParaRPr>
          </a:p>
          <a:p>
            <a:pPr lvl="1"/>
            <a:r>
              <a:rPr lang="en-US" spc="10" dirty="0">
                <a:solidFill>
                  <a:srgbClr val="000000"/>
                </a:solidFill>
              </a:rPr>
              <a:t>Phishers</a:t>
            </a:r>
          </a:p>
          <a:p>
            <a:pPr lvl="1"/>
            <a:r>
              <a:rPr lang="en-US" spc="10" dirty="0">
                <a:solidFill>
                  <a:srgbClr val="000000"/>
                </a:solidFill>
              </a:rPr>
              <a:t>Ransomware</a:t>
            </a:r>
          </a:p>
          <a:p>
            <a:pPr lvl="1"/>
            <a:r>
              <a:rPr lang="en-US" spc="10" dirty="0">
                <a:solidFill>
                  <a:srgbClr val="000000"/>
                </a:solidFill>
              </a:rPr>
              <a:t>Insider Threats (elevation of privilege, data theft, unauthorized access, </a:t>
            </a:r>
            <a:r>
              <a:rPr lang="en-US" spc="10" dirty="0" err="1">
                <a:solidFill>
                  <a:srgbClr val="000000"/>
                </a:solidFill>
              </a:rPr>
              <a:t>etc</a:t>
            </a:r>
            <a:r>
              <a:rPr lang="en-US" spc="10" dirty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spc="10" dirty="0">
                <a:solidFill>
                  <a:srgbClr val="000000"/>
                </a:solidFill>
              </a:rPr>
              <a:t>Hackers</a:t>
            </a:r>
          </a:p>
          <a:p>
            <a:pPr lvl="1"/>
            <a:r>
              <a:rPr lang="en-US" spc="10" dirty="0">
                <a:solidFill>
                  <a:srgbClr val="000000"/>
                </a:solidFill>
              </a:rPr>
              <a:t>"APT’s”</a:t>
            </a:r>
          </a:p>
          <a:p>
            <a:pPr lvl="1"/>
            <a:r>
              <a:rPr lang="en-US" spc="10" dirty="0">
                <a:solidFill>
                  <a:srgbClr val="000000"/>
                </a:solidFill>
              </a:rPr>
              <a:t>Malware outbreak</a:t>
            </a:r>
          </a:p>
          <a:p>
            <a:pPr lvl="1"/>
            <a:r>
              <a:rPr lang="en-US" spc="10" dirty="0">
                <a:solidFill>
                  <a:srgbClr val="000000"/>
                </a:solidFill>
              </a:rPr>
              <a:t>Etc...</a:t>
            </a:r>
          </a:p>
          <a:p>
            <a:endParaRPr lang="en-US" spc="10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Consider as many vectors as possible when preparing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F8618-8278-2140-A960-7E8114C63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15DFD-7D32-CA44-8309-E9E09A85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695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114B5-7576-1245-B85D-6078E4E8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C4A00-E193-924E-AA95-D717A3D16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bugs</a:t>
            </a:r>
          </a:p>
          <a:p>
            <a:r>
              <a:rPr lang="en-US" dirty="0"/>
              <a:t>Broken processes</a:t>
            </a:r>
          </a:p>
          <a:p>
            <a:r>
              <a:rPr lang="en-US" dirty="0"/>
              <a:t>Ineffective controls</a:t>
            </a:r>
          </a:p>
          <a:p>
            <a:r>
              <a:rPr lang="en-US" dirty="0"/>
              <a:t>Hardware flaws</a:t>
            </a:r>
          </a:p>
          <a:p>
            <a:r>
              <a:rPr lang="en-US" dirty="0"/>
              <a:t>Legacy systems </a:t>
            </a:r>
          </a:p>
          <a:p>
            <a:r>
              <a:rPr lang="en-US" dirty="0"/>
              <a:t>Human error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57428-0A02-0849-B3DB-3D4982888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78E4D-3B38-024A-9CA4-B70A78095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94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71707-55FF-F549-9D48-4BA28276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1AE1A-C31C-F54D-9265-D82AC62F1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disruptions</a:t>
            </a:r>
          </a:p>
          <a:p>
            <a:r>
              <a:rPr lang="en-US" dirty="0"/>
              <a:t>Financial losses</a:t>
            </a:r>
          </a:p>
          <a:p>
            <a:r>
              <a:rPr lang="en-US" dirty="0"/>
              <a:t>Privacy loss</a:t>
            </a:r>
          </a:p>
          <a:p>
            <a:r>
              <a:rPr lang="en-US" dirty="0"/>
              <a:t>Reputation loss </a:t>
            </a:r>
          </a:p>
          <a:p>
            <a:r>
              <a:rPr lang="en-US" dirty="0"/>
              <a:t>Impaired growth</a:t>
            </a:r>
          </a:p>
          <a:p>
            <a:r>
              <a:rPr lang="en-US" dirty="0"/>
              <a:t>Loss of life</a:t>
            </a:r>
          </a:p>
          <a:p>
            <a:r>
              <a:rPr lang="en-US" dirty="0"/>
              <a:t>Others?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8D7D44-5722-2845-BC8B-8C2F36960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C189E-A10C-C042-AD4A-F6ABEF408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12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84251-7CF0-1D4B-9390-104D4793F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Attacker Methodology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94716-0325-9B45-9B6B-15030B8AE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“Cyber Kill Chain” (CKC)</a:t>
            </a:r>
          </a:p>
          <a:p>
            <a:r>
              <a:rPr lang="en-US" dirty="0"/>
              <a:t>It seems like everyone is coming up with these kill chains</a:t>
            </a:r>
          </a:p>
          <a:p>
            <a:pPr lvl="1"/>
            <a:r>
              <a:rPr lang="en-US" dirty="0"/>
              <a:t>Describes how an adversary works, the steps they take</a:t>
            </a:r>
          </a:p>
          <a:p>
            <a:r>
              <a:rPr lang="en-US" dirty="0"/>
              <a:t>Many have different components to them</a:t>
            </a:r>
          </a:p>
          <a:p>
            <a:r>
              <a:rPr lang="en-US" dirty="0"/>
              <a:t>But they all have a theme…</a:t>
            </a:r>
          </a:p>
          <a:p>
            <a:endParaRPr lang="en-US" dirty="0"/>
          </a:p>
          <a:p>
            <a:r>
              <a:rPr lang="en-US" dirty="0"/>
              <a:t>Let’s look at a few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8A99B-540A-1A4E-94D2-A7A949E89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AB339-F021-D643-B49A-CB3285F6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34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D19EA-6953-5A4E-898D-D01E03D6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Lockheed Martin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6F62E-7890-0241-850D-4152950AF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072128" cy="4351337"/>
          </a:xfrm>
        </p:spPr>
        <p:txBody>
          <a:bodyPr/>
          <a:lstStyle/>
          <a:p>
            <a:r>
              <a:rPr lang="en-US" dirty="0"/>
              <a:t>Cyber Kill Chain®</a:t>
            </a:r>
          </a:p>
          <a:p>
            <a:r>
              <a:rPr lang="en-US" dirty="0">
                <a:hlinkClick r:id="rId2"/>
              </a:rPr>
              <a:t>https://www.lockheedmartin.com/us/what-we-do/aerospace-defense/cyber/cyber-kill-chain.html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7AD70-9DB5-6947-B972-A92345E4D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828E8-1451-294F-9604-0A9BF8E55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889F28-95B5-0045-A2B2-E5BFA37DD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732" y="62753"/>
            <a:ext cx="5882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27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92B8-4E0B-CD41-AFCD-D6336EC3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Varonis Cyber Kill Chain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93F710-7620-ED46-9B2E-61C7DB6E6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84AEF-3802-9E45-9071-E921A7EE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93FDA6-A44B-4541-9998-450BAE97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837" y="1746622"/>
            <a:ext cx="7447429" cy="49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6329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9207</TotalTime>
  <Words>569</Words>
  <Application>Microsoft Macintosh PowerPoint</Application>
  <PresentationFormat>Widescreen</PresentationFormat>
  <Paragraphs>158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Schoolbook</vt:lpstr>
      <vt:lpstr>Wingdings 2</vt:lpstr>
      <vt:lpstr>View</vt:lpstr>
      <vt:lpstr>Attacker Overview</vt:lpstr>
      <vt:lpstr>Defense Meets Offense</vt:lpstr>
      <vt:lpstr>Threats, vulnerabilities, and risk</vt:lpstr>
      <vt:lpstr>Threat</vt:lpstr>
      <vt:lpstr>Vulnerabilities</vt:lpstr>
      <vt:lpstr>Risk</vt:lpstr>
      <vt:lpstr>Attacker Methodology </vt:lpstr>
      <vt:lpstr>Lockheed Martin</vt:lpstr>
      <vt:lpstr>Varonis Cyber Kill Chain</vt:lpstr>
      <vt:lpstr>Microsoft’s Global Incident Response and Recovery Team</vt:lpstr>
      <vt:lpstr>MITRE</vt:lpstr>
      <vt:lpstr>Information Gathering</vt:lpstr>
      <vt:lpstr>Threat Modeling/Vulnerability Analysis</vt:lpstr>
      <vt:lpstr>Exploitation</vt:lpstr>
      <vt:lpstr>Post-Exploitation</vt:lpstr>
      <vt:lpstr>MITRE ATT&amp;CK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Cody Welu</dc:creator>
  <cp:lastModifiedBy>Flaagan, Tyler</cp:lastModifiedBy>
  <cp:revision>171</cp:revision>
  <cp:lastPrinted>2018-01-16T14:21:07Z</cp:lastPrinted>
  <dcterms:created xsi:type="dcterms:W3CDTF">2017-12-01T19:44:46Z</dcterms:created>
  <dcterms:modified xsi:type="dcterms:W3CDTF">2018-05-29T01:51:40Z</dcterms:modified>
</cp:coreProperties>
</file>